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6576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600" b="1" spc="200" kern="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DRISHYAM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731520" y="274320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film club in every classroom.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56616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AAB7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Bringing the shared wonder of cinema to schools in Noida.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31520" y="5120640"/>
            <a:ext cx="493776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51206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Year 2026 to 2027  |  3 to 5 schools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60350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8B95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Inspired by FILMCLUB UK and Beeban Kidron's TED talk,</a:t>
            </a:r>
            <a:endParaRPr lang="en-US" sz="1200" dirty="0"/>
          </a:p>
          <a:p>
            <a:pPr algn="l" indent="0" marL="0">
              <a:buNone/>
            </a:pPr>
            <a:r>
              <a:rPr lang="en-US" sz="1200" i="1" dirty="0">
                <a:solidFill>
                  <a:srgbClr val="8B95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 Shared Wonder of Film.”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C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₹12 lakh for Year 1.</a:t>
            </a:r>
            <a:endParaRPr lang="en-US" sz="30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~₹5,000 per child. Volunteer-led.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926080"/>
            <a:ext cx="5394960" cy="32918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926080"/>
            <a:ext cx="5394960" cy="4572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92608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ONE-TIME SETUP   ₹4.1 L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77240" y="35204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 curation + guides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434840" y="352044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₹1.5 L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77240" y="40233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&amp; collateral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434840" y="402336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₹1.2 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777240" y="4526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training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434840" y="452628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₹0.8 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77240" y="5029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Legal, registration, POCSO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434840" y="5029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₹0.6 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77240" y="55321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 equipment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434840" y="55321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school-provided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217920" y="2926080"/>
            <a:ext cx="5394960" cy="32918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Shape 17"/>
          <p:cNvSpPr/>
          <p:nvPr/>
        </p:nvSpPr>
        <p:spPr>
          <a:xfrm>
            <a:off x="6217920" y="2926080"/>
            <a:ext cx="5394960" cy="4572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0" name="Text 18"/>
          <p:cNvSpPr/>
          <p:nvPr/>
        </p:nvSpPr>
        <p:spPr>
          <a:xfrm>
            <a:off x="6217920" y="2926080"/>
            <a:ext cx="5394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OPERATING   ₹8.0 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46520" y="35204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Film licensing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104120" y="352044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₹3.6 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46520" y="40233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Part-time coordinator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104120" y="402336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₹1.5 L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46520" y="45262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Volunteer support + recognition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0104120" y="452628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₹1.3 L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446520" y="5029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Materials, travel, M&amp;E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0104120" y="502920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₹1.8 L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446520" y="55321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Club Leaders (volunteers)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0104120" y="5532120"/>
            <a:ext cx="1371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unpaid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C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you can help us start.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2194560"/>
            <a:ext cx="3566160" cy="4023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194560"/>
            <a:ext cx="356616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19456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Schools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22960" y="3108960"/>
            <a:ext cx="31089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Become one of our 4 founding schools. We bring the model, films, training, and a Club Leader. You give us a room and a slot.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389120" y="2194560"/>
            <a:ext cx="3566160" cy="4023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4389120" y="2194560"/>
            <a:ext cx="356616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4389120" y="219456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Funders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663440" y="3108960"/>
            <a:ext cx="31089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the Year 1 pilot from ₹5 lakh upwards. Naming rights on the Year 1 cohort, full impact report, board observer seat.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0" y="2194560"/>
            <a:ext cx="3566160" cy="4023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8229600" y="2194560"/>
            <a:ext cx="356616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0" y="219456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Volunteers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503920" y="3108960"/>
            <a:ext cx="310896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free hours a week, one school, for one term. Film-school students, parents, working professionals, retired teachers — we train you, reimburse transport, build a community.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821424"/>
            <a:ext cx="12191695" cy="36576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28016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start with one school.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731520" y="2926080"/>
            <a:ext cx="105156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i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September 2026.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731520" y="4114800"/>
            <a:ext cx="3657600" cy="0"/>
          </a:xfrm>
          <a:prstGeom prst="line">
            <a:avLst/>
          </a:prstGeom>
          <a:noFill/>
          <a:ln w="254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43891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Darshan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31520" y="484632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AB7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Drishyam (working name)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52578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darshan@adityaedu.com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31520" y="61264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B95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“If a film is good, every child should be able to see it.” — Beeban Kidron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C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F9616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9616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Children watch hours.</a:t>
            </a:r>
            <a:endParaRPr lang="en-US" sz="44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They see almost nothing.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548640" y="4206240"/>
            <a:ext cx="3566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2976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5+ hrs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731520" y="52120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daily screen time for Indian urban children (KFF, NCPCR data)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89120" y="4206240"/>
            <a:ext cx="3566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0" y="42976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0%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4572000" y="52120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CBSE / ICSE curriculum dedicated to film as a literacy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8229600" y="4206240"/>
            <a:ext cx="35661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0" y="42976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44%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8412480" y="52120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India's CSR spend goes to education — and almost none to media literacy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371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3" name="Text 1"/>
          <p:cNvSpPr/>
          <p:nvPr/>
        </p:nvSpPr>
        <p:spPr>
          <a:xfrm>
            <a:off x="1280160" y="1645920"/>
            <a:ext cx="100584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Cinema can illuminate, transform and challenge children. Film is a great originator of empathy. It tells you who you might be.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1280160" y="51206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Beeban Kidron, TED 2012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280160" y="5577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B95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FILMCLUB UK  |  7,000+ schools  |  200,000+ children per year at peak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C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do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great film.</a:t>
            </a:r>
            <a:endParaRPr lang="en-US" sz="44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hour to watch.</a:t>
            </a:r>
            <a:endParaRPr lang="en-US" sz="44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hour to talk.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548640" y="4023360"/>
            <a:ext cx="3566160" cy="2286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822960" y="420624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42062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463040" y="420624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curated library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493776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films across three age bands. Indian regional, world cinema, animation. Every film age-appropriate, CBFC-certified, content-checked.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89120" y="4023360"/>
            <a:ext cx="3566160" cy="2286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Shape 9"/>
          <p:cNvSpPr/>
          <p:nvPr/>
        </p:nvSpPr>
        <p:spPr>
          <a:xfrm>
            <a:off x="4663440" y="420624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2" name="Text 10"/>
          <p:cNvSpPr/>
          <p:nvPr/>
        </p:nvSpPr>
        <p:spPr>
          <a:xfrm>
            <a:off x="4663440" y="42062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5303520" y="420624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weekly format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663440" y="493776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 to 120 minutes after school. Watch the film start to finish. Then discuss. Every child writes a short review.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229600" y="4023360"/>
            <a:ext cx="3566160" cy="2286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14"/>
          <p:cNvSpPr/>
          <p:nvPr/>
        </p:nvSpPr>
        <p:spPr>
          <a:xfrm>
            <a:off x="8503920" y="4206240"/>
            <a:ext cx="548640" cy="54864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7" name="Text 15"/>
          <p:cNvSpPr/>
          <p:nvPr/>
        </p:nvSpPr>
        <p:spPr>
          <a:xfrm>
            <a:off x="8503920" y="42062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9144000" y="420624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Trained volunteer leaders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503920" y="4937760"/>
            <a:ext cx="31089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teacher at the school, or a volunteer we train (film-school student, parent, professional). Two-day training. Discussion guides for every film.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C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one session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 Wednesday afternoon looks like.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737360" y="3108960"/>
            <a:ext cx="8723376" cy="0"/>
          </a:xfrm>
          <a:prstGeom prst="line">
            <a:avLst/>
          </a:prstGeom>
          <a:noFill/>
          <a:ln w="25400">
            <a:solidFill>
              <a:srgbClr val="02809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72768" y="2944368"/>
            <a:ext cx="329184" cy="329184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1572768" y="294436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657600"/>
            <a:ext cx="237744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7490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0–10 min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41148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Frame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40080" y="466344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Club Leader introduces the film. Who made it. When. Why this one.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480560" y="2944368"/>
            <a:ext cx="329184" cy="329184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3" name="Text 11"/>
          <p:cNvSpPr/>
          <p:nvPr/>
        </p:nvSpPr>
        <p:spPr>
          <a:xfrm>
            <a:off x="4480560" y="294436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456432" y="3657600"/>
            <a:ext cx="237744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47872" y="37490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10–85 min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547872" y="41148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3547872" y="466344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Lights down. Phones away. The whole film, uninterrupted.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88352" y="2944368"/>
            <a:ext cx="329184" cy="329184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9" name="Text 17"/>
          <p:cNvSpPr/>
          <p:nvPr/>
        </p:nvSpPr>
        <p:spPr>
          <a:xfrm>
            <a:off x="7388352" y="294436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364224" y="3657600"/>
            <a:ext cx="237744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55664" y="37490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85–105 min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455664" y="41148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6455664" y="466344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open questions. No right answer. Quiet voices invited first.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0296144" y="2944368"/>
            <a:ext cx="329184" cy="329184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5" name="Text 23"/>
          <p:cNvSpPr/>
          <p:nvPr/>
        </p:nvSpPr>
        <p:spPr>
          <a:xfrm>
            <a:off x="10296144" y="294436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9272016" y="3657600"/>
            <a:ext cx="237744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363456" y="374904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105–120 min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363456" y="41148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9363456" y="4663440"/>
            <a:ext cx="2194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child writes one paragraph. We collect, publish on the club wall.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C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Noida, why now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right city for a real test.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2194560"/>
            <a:ext cx="5394960" cy="1828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2194560"/>
            <a:ext cx="73152" cy="18288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3774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Density of school types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2880360"/>
            <a:ext cx="4937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Government, low-fee, mid-fee CBSE, high-fee international — all within 30 minutes of each other. We can stress-test the model across contexts in one cohort.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17920" y="2194560"/>
            <a:ext cx="5394960" cy="1828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6217920" y="2194560"/>
            <a:ext cx="73152" cy="18288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1" name="Text 9"/>
          <p:cNvSpPr/>
          <p:nvPr/>
        </p:nvSpPr>
        <p:spPr>
          <a:xfrm>
            <a:off x="6492240" y="23774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CSR capital concentration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92240" y="2880360"/>
            <a:ext cx="4937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HCL, Samsung, Wipro, Infosys, TCS, Adobe and dozens more have CSR offices in Noida or Gurgaon. Our pitch travels short distances.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4297680"/>
            <a:ext cx="5394960" cy="1828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548640" y="4297680"/>
            <a:ext cx="73152" cy="18288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44805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Infrastructure-ready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22960" y="4983480"/>
            <a:ext cx="4937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schools have AV rooms, projectors, reliable power, and after-school slots that today are filled with rote tuition.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217920" y="4297680"/>
            <a:ext cx="5394960" cy="18288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Shape 16"/>
          <p:cNvSpPr/>
          <p:nvPr/>
        </p:nvSpPr>
        <p:spPr>
          <a:xfrm>
            <a:off x="6217920" y="4297680"/>
            <a:ext cx="73152" cy="18288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19" name="Text 17"/>
          <p:cNvSpPr/>
          <p:nvPr/>
        </p:nvSpPr>
        <p:spPr>
          <a:xfrm>
            <a:off x="6492240" y="448056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Replicable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492240" y="4983480"/>
            <a:ext cx="4937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Lessons from a Noida pilot transfer cleanly to Gurgaon, Hyderabad, Pune. We are designing for replication from Day 1.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C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pilot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Year 1: 4 schools. 240 children. 26 weeks.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377440"/>
            <a:ext cx="21031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606040"/>
            <a:ext cx="2103120" cy="10972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685800" y="370332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schools across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govt + private mix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834640" y="2377440"/>
            <a:ext cx="21031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834640" y="2606040"/>
            <a:ext cx="2103120" cy="10972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240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2971800" y="370332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enrolled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120640" y="2377440"/>
            <a:ext cx="21031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120640" y="2606040"/>
            <a:ext cx="2103120" cy="10972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</a:t>
            </a:r>
            <a:endParaRPr lang="en-US" sz="6000" dirty="0"/>
          </a:p>
        </p:txBody>
      </p:sp>
      <p:sp>
        <p:nvSpPr>
          <p:cNvPr id="13" name="Text 11"/>
          <p:cNvSpPr/>
          <p:nvPr/>
        </p:nvSpPr>
        <p:spPr>
          <a:xfrm>
            <a:off x="5257800" y="370332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films in starter library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406640" y="2377440"/>
            <a:ext cx="21031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06640" y="2606040"/>
            <a:ext cx="2103120" cy="10972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24+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7543800" y="370332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screenings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child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692640" y="2377440"/>
            <a:ext cx="21031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692640" y="2606040"/>
            <a:ext cx="2103120" cy="10972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₹12L</a:t>
            </a:r>
            <a:endParaRPr lang="en-US" sz="4400" dirty="0"/>
          </a:p>
        </p:txBody>
      </p:sp>
      <p:sp>
        <p:nvSpPr>
          <p:cNvPr id="19" name="Text 17"/>
          <p:cNvSpPr/>
          <p:nvPr/>
        </p:nvSpPr>
        <p:spPr>
          <a:xfrm>
            <a:off x="9829800" y="3703320"/>
            <a:ext cx="1828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Year 1 budget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(approx $14K)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5120640"/>
            <a:ext cx="11064240" cy="10972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52120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8FD3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cohort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31520" y="55321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high-fee private  |  1 mid-fee CBSE  |  1–2 government / aided  |  1 low-fee private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C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week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Children of Heaven — Iran, 1997.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6916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 band, 11 to 13. Persian with subtitles, 89 minutes, CBFC U.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377440"/>
            <a:ext cx="5394960" cy="38404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2560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WE PICKED IT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926080"/>
            <a:ext cx="502920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boy loses his sister's only pair of shoes. They take turns wearing his to school. Iranian master Majid Majidi's quiet, generous masterpiece — funny, suspenseful, and unforgettable on the third act race.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77240" y="512064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Children love this film. They never forget the ending.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217920" y="2377440"/>
            <a:ext cx="5394960" cy="38404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1" name="Text 9"/>
          <p:cNvSpPr/>
          <p:nvPr/>
        </p:nvSpPr>
        <p:spPr>
          <a:xfrm>
            <a:off x="6446520" y="25603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PROMPTS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46520" y="310896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3" name="Text 11"/>
          <p:cNvSpPr/>
          <p:nvPr/>
        </p:nvSpPr>
        <p:spPr>
          <a:xfrm>
            <a:off x="6446520" y="31089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949440" y="3063240"/>
            <a:ext cx="44805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does Ali not just tell his parents what happened?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446520" y="402336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6" name="Text 14"/>
          <p:cNvSpPr/>
          <p:nvPr/>
        </p:nvSpPr>
        <p:spPr>
          <a:xfrm>
            <a:off x="6446520" y="40233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949440" y="3977640"/>
            <a:ext cx="44805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does Zahra do that surprises you?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446520" y="4937760"/>
            <a:ext cx="365760" cy="36576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9" name="Text 17"/>
          <p:cNvSpPr/>
          <p:nvPr/>
        </p:nvSpPr>
        <p:spPr>
          <a:xfrm>
            <a:off x="6446520" y="49377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949440" y="4892040"/>
            <a:ext cx="44805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race at the end — was it a victory or a defeat?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C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28090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measure, and what we will publish.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539496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6" name="Shape 4"/>
          <p:cNvSpPr/>
          <p:nvPr/>
        </p:nvSpPr>
        <p:spPr>
          <a:xfrm>
            <a:off x="822960" y="2743200"/>
            <a:ext cx="731520" cy="73152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7432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737360" y="256032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Reach &amp; retention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737360" y="3063240"/>
            <a:ext cx="4114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240+ enrolled, &gt;75% retention week 1 → 24, &gt;70% weekly attendance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17920" y="2286000"/>
            <a:ext cx="539496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Shape 9"/>
          <p:cNvSpPr/>
          <p:nvPr/>
        </p:nvSpPr>
        <p:spPr>
          <a:xfrm>
            <a:off x="6492240" y="2743200"/>
            <a:ext cx="731520" cy="73152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2" name="Text 10"/>
          <p:cNvSpPr/>
          <p:nvPr/>
        </p:nvSpPr>
        <p:spPr>
          <a:xfrm>
            <a:off x="6492240" y="27432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7406640" y="256032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Engagement quality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7406640" y="3063240"/>
            <a:ext cx="4114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&gt;80% of children write or record a review for ≥18 of 24 sessions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4297680"/>
            <a:ext cx="539496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Shape 14"/>
          <p:cNvSpPr/>
          <p:nvPr/>
        </p:nvSpPr>
        <p:spPr>
          <a:xfrm>
            <a:off x="822960" y="4754880"/>
            <a:ext cx="731520" cy="73152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4754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737360" y="45720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Self-reported change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737360" y="5074920"/>
            <a:ext cx="4114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+ endline survey on confidence, curiosity, and exposure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217920" y="4297680"/>
            <a:ext cx="5394960" cy="17373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1" name="Shape 19"/>
          <p:cNvSpPr/>
          <p:nvPr/>
        </p:nvSpPr>
        <p:spPr>
          <a:xfrm>
            <a:off x="6492240" y="4754880"/>
            <a:ext cx="731520" cy="731520"/>
          </a:xfrm>
          <a:prstGeom prst="ellipse">
            <a:avLst/>
          </a:prstGeom>
          <a:solidFill>
            <a:srgbClr val="028090"/>
          </a:solidFill>
          <a:ln/>
        </p:spPr>
      </p:sp>
      <p:sp>
        <p:nvSpPr>
          <p:cNvPr id="22" name="Text 20"/>
          <p:cNvSpPr/>
          <p:nvPr/>
        </p:nvSpPr>
        <p:spPr>
          <a:xfrm>
            <a:off x="6492240" y="4754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7406640" y="45720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Teacher observation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7406640" y="5074920"/>
            <a:ext cx="411480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forms; classroom participation change in club members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48640" y="59436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publish a Year 1 impact report and an open-source playbook so others can replicate.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1094415" y="640080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65760" y="6400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DRISHYAM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Drishyam Pitch Deck</dc:title>
  <dc:subject>PptxGenJS Presentation</dc:subject>
  <dc:creator>Drishyam</dc:creator>
  <cp:lastModifiedBy>Drishyam</cp:lastModifiedBy>
  <cp:revision>1</cp:revision>
  <dcterms:created xsi:type="dcterms:W3CDTF">2026-05-01T08:35:51Z</dcterms:created>
  <dcterms:modified xsi:type="dcterms:W3CDTF">2026-05-01T08:35:51Z</dcterms:modified>
</cp:coreProperties>
</file>